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jpe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4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4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4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4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Chapter 3</a:t>
            </a:r>
          </a:p>
        </p:txBody>
      </p:sp>
      <p:pic>
        <p:nvPicPr>
          <p:cNvPr id="20" name="09PreAlg LNHeader04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PreAlg LTHeader04-0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4-0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4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4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4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PreAlg LNHeader04-0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THeader04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Real World Ex_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4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4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4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4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4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4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4-0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4-0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2.xml"/><Relationship Id="rId6" Type="http://schemas.openxmlformats.org/officeDocument/2006/relationships/slide" Target="slide16.xml"/><Relationship Id="rId7" Type="http://schemas.openxmlformats.org/officeDocument/2006/relationships/slide" Target="slide19.xml"/><Relationship Id="rId8" Type="http://schemas.openxmlformats.org/officeDocument/2006/relationships/slide" Target="slide2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51145" b="17778"/>
          <a:stretch>
            <a:fillRect/>
          </a:stretch>
        </p:blipFill>
        <p:spPr>
          <a:xfrm>
            <a:off x="4133850" y="4343400"/>
            <a:ext cx="2809875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4-0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0055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4-0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74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equivalent expressions</a:t>
            </a:r>
          </a:p>
        </p:txBody>
      </p:sp>
      <p:sp>
        <p:nvSpPr>
          <p:cNvPr id="176" name="Shape 176"/>
          <p:cNvSpPr/>
          <p:nvPr/>
        </p:nvSpPr>
        <p:spPr>
          <a:xfrm>
            <a:off x="812800" y="2466975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Distributive Property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  <p:bldP build="p" bldLvl="5" animBg="1" rev="0" advAuto="0" spid="176" grpId="3"/>
      <p:bldP build="whole" bldLvl="1" animBg="1" rev="0" advAuto="0" spid="17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</a:t>
            </a:r>
          </a:p>
        </p:txBody>
      </p:sp>
      <p:pic>
        <p:nvPicPr>
          <p:cNvPr id="179" name="PALG-CH4-171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2713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1A</a:t>
            </a:r>
          </a:p>
        </p:txBody>
      </p:sp>
      <p:sp>
        <p:nvSpPr>
          <p:cNvPr id="182" name="Shape 182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Evaluate Numerical Expressions</a:t>
            </a:r>
          </a:p>
        </p:txBody>
      </p:sp>
      <p:sp>
        <p:nvSpPr>
          <p:cNvPr id="183" name="Shape 183"/>
          <p:cNvSpPr/>
          <p:nvPr>
            <p:ph type="body" idx="4294967295"/>
          </p:nvPr>
        </p:nvSpPr>
        <p:spPr>
          <a:xfrm>
            <a:off x="533400" y="1503362"/>
            <a:ext cx="8229600" cy="279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90000"/>
              </a:lnSpc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4(5 + 8)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expression. Then evaluate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the expression.</a:t>
            </a:r>
          </a:p>
        </p:txBody>
      </p:sp>
      <p:sp>
        <p:nvSpPr>
          <p:cNvPr id="184" name="Shape 184"/>
          <p:cNvSpPr/>
          <p:nvPr/>
        </p:nvSpPr>
        <p:spPr>
          <a:xfrm>
            <a:off x="533400" y="5095875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52</a:t>
            </a:r>
          </a:p>
        </p:txBody>
      </p:sp>
      <p:grpSp>
        <p:nvGrpSpPr>
          <p:cNvPr id="189" name="Group 189"/>
          <p:cNvGrpSpPr/>
          <p:nvPr/>
        </p:nvGrpSpPr>
        <p:grpSpPr>
          <a:xfrm>
            <a:off x="881062" y="2628900"/>
            <a:ext cx="7112001" cy="666827"/>
            <a:chOff x="0" y="0"/>
            <a:chExt cx="7112000" cy="666826"/>
          </a:xfrm>
        </p:grpSpPr>
        <p:sp>
          <p:nvSpPr>
            <p:cNvPr id="185" name="Shape 185"/>
            <p:cNvSpPr/>
            <p:nvPr/>
          </p:nvSpPr>
          <p:spPr>
            <a:xfrm>
              <a:off x="0" y="0"/>
              <a:ext cx="71120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526539" indent="-1485900">
                <a:lnSpc>
                  <a:spcPct val="90000"/>
                </a:lnSpc>
                <a:spcBef>
                  <a:spcPts val="1400"/>
                </a:spcBef>
                <a:buClr>
                  <a:srgbClr val="FFFFFF"/>
                </a:buClr>
                <a:buFont typeface="Arial"/>
                <a:tabLst>
                  <a:tab pos="266700" algn="l"/>
                  <a:tab pos="1866900" algn="l"/>
                </a:tabLst>
                <a:defRPr>
                  <a:uFillTx/>
                </a:defRPr>
              </a:pPr>
              <a:r>
                <a:rPr sz="2400">
                  <a:uFill>
                    <a:solidFill/>
                  </a:uFill>
                </a:rPr>
                <a:t>	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4</a:t>
              </a:r>
              <a:r>
                <a:rPr sz="2400">
                  <a:uFill>
                    <a:solidFill/>
                  </a:uFill>
                </a:rPr>
                <a:t>(5 + 8)	= 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4 </a:t>
              </a:r>
              <a:r>
                <a:rPr sz="2400">
                  <a:uFill>
                    <a:solidFill/>
                  </a:uFill>
                </a:rPr>
                <a:t>● 5 + 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4 </a:t>
              </a:r>
              <a:r>
                <a:rPr sz="2400">
                  <a:uFill>
                    <a:solidFill/>
                  </a:uFill>
                </a:rPr>
                <a:t>● 8</a:t>
              </a:r>
            </a:p>
          </p:txBody>
        </p:sp>
        <p:grpSp>
          <p:nvGrpSpPr>
            <p:cNvPr id="188" name="Group 188"/>
            <p:cNvGrpSpPr/>
            <p:nvPr/>
          </p:nvGrpSpPr>
          <p:grpSpPr>
            <a:xfrm>
              <a:off x="422275" y="361950"/>
              <a:ext cx="735013" cy="304877"/>
              <a:chOff x="0" y="0"/>
              <a:chExt cx="735012" cy="304876"/>
            </a:xfrm>
          </p:grpSpPr>
          <p:sp>
            <p:nvSpPr>
              <p:cNvPr id="186" name="Shape 186"/>
              <p:cNvSpPr/>
              <p:nvPr/>
            </p:nvSpPr>
            <p:spPr>
              <a:xfrm>
                <a:off x="0" y="14287"/>
                <a:ext cx="268288" cy="1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346" y="10689"/>
                      <a:pt x="8819" y="21600"/>
                      <a:pt x="12398" y="21600"/>
                    </a:cubicBezTo>
                    <a:cubicBezTo>
                      <a:pt x="15976" y="21600"/>
                      <a:pt x="20066" y="3563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E9332C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0" y="0"/>
                <a:ext cx="735013" cy="304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40" fill="norm" stroke="1" extrusionOk="0">
                    <a:moveTo>
                      <a:pt x="0" y="939"/>
                    </a:moveTo>
                    <a:cubicBezTo>
                      <a:pt x="1213" y="3965"/>
                      <a:pt x="4619" y="17217"/>
                      <a:pt x="7324" y="19409"/>
                    </a:cubicBezTo>
                    <a:cubicBezTo>
                      <a:pt x="10030" y="21600"/>
                      <a:pt x="13902" y="17635"/>
                      <a:pt x="16282" y="14400"/>
                    </a:cubicBezTo>
                    <a:cubicBezTo>
                      <a:pt x="18661" y="11165"/>
                      <a:pt x="20480" y="3026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E9332C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</p:grpSp>
      <p:sp>
        <p:nvSpPr>
          <p:cNvPr id="190" name="Shape 190"/>
          <p:cNvSpPr/>
          <p:nvPr/>
        </p:nvSpPr>
        <p:spPr>
          <a:xfrm>
            <a:off x="881062" y="3213100"/>
            <a:ext cx="71120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 20 + 32	Multiply.</a:t>
            </a:r>
            <a:endParaRPr sz="2400">
              <a:uFill>
                <a:solidFill/>
              </a:uFill>
            </a:endParaRPr>
          </a:p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 52		Add.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3"/>
      <p:bldP build="whole" bldLvl="1" animBg="1" rev="0" advAuto="0" spid="184" grpId="4"/>
      <p:bldP build="whole" bldLvl="1" animBg="1" rev="0" advAuto="0" spid="189" grpId="2"/>
      <p:bldP build="p" bldLvl="1" animBg="1" rev="0" advAuto="0" spid="18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1B</a:t>
            </a:r>
          </a:p>
        </p:txBody>
      </p:sp>
      <p:sp>
        <p:nvSpPr>
          <p:cNvPr id="193" name="Shape 19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Evaluate Numerical Expressions</a:t>
            </a:r>
          </a:p>
        </p:txBody>
      </p:sp>
      <p:sp>
        <p:nvSpPr>
          <p:cNvPr id="194" name="Shape 194"/>
          <p:cNvSpPr/>
          <p:nvPr>
            <p:ph type="body" idx="4294967295"/>
          </p:nvPr>
        </p:nvSpPr>
        <p:spPr>
          <a:xfrm>
            <a:off x="533400" y="1503362"/>
            <a:ext cx="8229600" cy="29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(6 – 9)2 as an equivalent expression. Then evaluate the expression. </a:t>
            </a:r>
          </a:p>
        </p:txBody>
      </p:sp>
      <p:sp>
        <p:nvSpPr>
          <p:cNvPr id="195" name="Shape 195"/>
          <p:cNvSpPr/>
          <p:nvPr/>
        </p:nvSpPr>
        <p:spPr>
          <a:xfrm>
            <a:off x="533400" y="5095875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–6</a:t>
            </a:r>
          </a:p>
        </p:txBody>
      </p:sp>
      <p:sp>
        <p:nvSpPr>
          <p:cNvPr id="196" name="Shape 196"/>
          <p:cNvSpPr/>
          <p:nvPr/>
        </p:nvSpPr>
        <p:spPr>
          <a:xfrm>
            <a:off x="881062" y="3317875"/>
            <a:ext cx="71120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 12 – 18	Multiply.</a:t>
            </a:r>
            <a:endParaRPr sz="2400">
              <a:uFill>
                <a:solidFill/>
              </a:uFill>
            </a:endParaRPr>
          </a:p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 –6		Subtract.</a:t>
            </a:r>
          </a:p>
        </p:txBody>
      </p:sp>
      <p:grpSp>
        <p:nvGrpSpPr>
          <p:cNvPr id="201" name="Group 201"/>
          <p:cNvGrpSpPr/>
          <p:nvPr/>
        </p:nvGrpSpPr>
        <p:grpSpPr>
          <a:xfrm>
            <a:off x="881062" y="2733675"/>
            <a:ext cx="7112001" cy="671589"/>
            <a:chOff x="0" y="0"/>
            <a:chExt cx="7112000" cy="671588"/>
          </a:xfrm>
        </p:grpSpPr>
        <p:sp>
          <p:nvSpPr>
            <p:cNvPr id="197" name="Shape 197"/>
            <p:cNvSpPr/>
            <p:nvPr/>
          </p:nvSpPr>
          <p:spPr>
            <a:xfrm>
              <a:off x="0" y="0"/>
              <a:ext cx="71120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526539" indent="-1485900">
                <a:lnSpc>
                  <a:spcPct val="90000"/>
                </a:lnSpc>
                <a:spcBef>
                  <a:spcPts val="1400"/>
                </a:spcBef>
                <a:buClr>
                  <a:srgbClr val="FFFFFF"/>
                </a:buClr>
                <a:buFont typeface="Arial"/>
                <a:tabLst>
                  <a:tab pos="266700" algn="l"/>
                  <a:tab pos="1866900" algn="l"/>
                </a:tabLst>
                <a:defRPr>
                  <a:uFillTx/>
                </a:defRPr>
              </a:pPr>
              <a:r>
                <a:rPr sz="2400">
                  <a:uFill>
                    <a:solidFill/>
                  </a:uFill>
                </a:rPr>
                <a:t>	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(6 – 9)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2</a:t>
              </a:r>
              <a:r>
                <a:rPr sz="2400">
                  <a:uFill>
                    <a:solidFill/>
                  </a:uFill>
                </a:rPr>
                <a:t>	= 6 ● 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2</a:t>
              </a:r>
              <a:r>
                <a:rPr sz="2400">
                  <a:uFill>
                    <a:solidFill/>
                  </a:uFill>
                </a:rPr>
                <a:t> – 9 ● 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2</a:t>
              </a:r>
            </a:p>
          </p:txBody>
        </p:sp>
        <p:grpSp>
          <p:nvGrpSpPr>
            <p:cNvPr id="200" name="Group 200"/>
            <p:cNvGrpSpPr/>
            <p:nvPr/>
          </p:nvGrpSpPr>
          <p:grpSpPr>
            <a:xfrm>
              <a:off x="642937" y="361950"/>
              <a:ext cx="735013" cy="309639"/>
              <a:chOff x="0" y="0"/>
              <a:chExt cx="735012" cy="309638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461962" y="0"/>
                <a:ext cx="268288" cy="1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346" y="10689"/>
                      <a:pt x="8819" y="21600"/>
                      <a:pt x="12398" y="21600"/>
                    </a:cubicBezTo>
                    <a:cubicBezTo>
                      <a:pt x="15976" y="21600"/>
                      <a:pt x="20066" y="3563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E9332C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0" y="4762"/>
                <a:ext cx="735013" cy="304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40" fill="norm" stroke="1" extrusionOk="0">
                    <a:moveTo>
                      <a:pt x="0" y="939"/>
                    </a:moveTo>
                    <a:cubicBezTo>
                      <a:pt x="1213" y="3965"/>
                      <a:pt x="4619" y="17217"/>
                      <a:pt x="7324" y="19409"/>
                    </a:cubicBezTo>
                    <a:cubicBezTo>
                      <a:pt x="10030" y="21600"/>
                      <a:pt x="13902" y="17635"/>
                      <a:pt x="16282" y="14400"/>
                    </a:cubicBezTo>
                    <a:cubicBezTo>
                      <a:pt x="18661" y="11165"/>
                      <a:pt x="20480" y="3026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E9332C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3"/>
      <p:bldP build="whole" bldLvl="1" animBg="1" rev="0" advAuto="0" spid="195" grpId="4"/>
      <p:bldP build="whole" bldLvl="1" animBg="1" rev="0" advAuto="0" spid="201" grpId="2"/>
      <p:bldP build="p" bldLvl="1" animBg="1" rev="0" advAuto="0" spid="19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1A</a:t>
            </a:r>
          </a:p>
        </p:txBody>
      </p:sp>
      <p:sp>
        <p:nvSpPr>
          <p:cNvPr id="204" name="Shape 204"/>
          <p:cNvSpPr/>
          <p:nvPr/>
        </p:nvSpPr>
        <p:spPr>
          <a:xfrm>
            <a:off x="476250" y="1285875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3(9 + 2)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expression. Then evaluate the expression.</a:t>
            </a:r>
          </a:p>
        </p:txBody>
      </p:sp>
      <p:sp>
        <p:nvSpPr>
          <p:cNvPr id="205" name="Shape 205"/>
          <p:cNvSpPr/>
          <p:nvPr/>
        </p:nvSpPr>
        <p:spPr>
          <a:xfrm>
            <a:off x="847725" y="33432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6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857250" y="2495550"/>
            <a:ext cx="7556500" cy="2794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3 ● 9 + 3 ● 2; 30 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3 ● 9 + 3 ● 2; 33 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(3 + 9)(3 + 2); 60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(3 + 9)(3 + 2); 72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82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2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1"/>
      <p:bldP build="whole" bldLvl="1" animBg="1" rev="0" advAuto="0" spid="207" grpId="2"/>
      <p:bldP build="p" bldLvl="5" animBg="1" rev="0" advAuto="0" spid="208" grpId="4"/>
      <p:bldP build="whole" bldLvl="1" animBg="1" rev="0" advAuto="0" spid="204" grpId="3"/>
      <p:bldP build="whole" bldLvl="1" animBg="1" rev="0" advAuto="0" spid="205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1B</a:t>
            </a:r>
          </a:p>
        </p:txBody>
      </p:sp>
      <p:sp>
        <p:nvSpPr>
          <p:cNvPr id="211" name="Shape 211"/>
          <p:cNvSpPr/>
          <p:nvPr/>
        </p:nvSpPr>
        <p:spPr>
          <a:xfrm>
            <a:off x="857250" y="2717800"/>
            <a:ext cx="41910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8 • 3 – 10 • 3; –6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8 • 3 – 10 • 3; 6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8 • 3 – 10; 14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8 • 3 + 10 • 3; 54</a:t>
            </a:r>
          </a:p>
        </p:txBody>
      </p:sp>
      <p:sp>
        <p:nvSpPr>
          <p:cNvPr id="212" name="Shape 212"/>
          <p:cNvSpPr/>
          <p:nvPr/>
        </p:nvSpPr>
        <p:spPr>
          <a:xfrm>
            <a:off x="476250" y="1285875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(8 – 10)3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expression. Then evaluate the expression.</a:t>
            </a:r>
          </a:p>
        </p:txBody>
      </p:sp>
      <p:sp>
        <p:nvSpPr>
          <p:cNvPr id="213" name="Shape 213"/>
          <p:cNvSpPr/>
          <p:nvPr/>
        </p:nvSpPr>
        <p:spPr>
          <a:xfrm>
            <a:off x="857250" y="27241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4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  <p:bldP build="whole" bldLvl="1" animBg="1" rev="0" advAuto="0" spid="213" grpId="3"/>
      <p:bldP build="whole" bldLvl="1" animBg="1" rev="0" advAuto="0" spid="21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18" name="Shape 218"/>
          <p:cNvSpPr/>
          <p:nvPr/>
        </p:nvSpPr>
        <p:spPr>
          <a:xfrm>
            <a:off x="4457700" y="771525"/>
            <a:ext cx="38608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the Distributive Property</a:t>
            </a:r>
          </a:p>
        </p:txBody>
      </p:sp>
      <p:sp>
        <p:nvSpPr>
          <p:cNvPr id="219" name="Shape 219"/>
          <p:cNvSpPr/>
          <p:nvPr>
            <p:ph type="body" idx="4294967295"/>
          </p:nvPr>
        </p:nvSpPr>
        <p:spPr>
          <a:xfrm>
            <a:off x="533400" y="1500187"/>
            <a:ext cx="8229600" cy="326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RECREATION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A community center offers a canoeing day trip. The canoeing fee is $80 per person. The cost of food is an additional $39 per person. Find the total cost for a family of four.</a:t>
            </a:r>
          </a:p>
        </p:txBody>
      </p:sp>
      <p:sp>
        <p:nvSpPr>
          <p:cNvPr id="220" name="Shape 220"/>
          <p:cNvSpPr/>
          <p:nvPr/>
        </p:nvSpPr>
        <p:spPr>
          <a:xfrm>
            <a:off x="533400" y="3217862"/>
            <a:ext cx="82042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23241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Understand	</a:t>
            </a:r>
            <a:r>
              <a:rPr sz="2400">
                <a:uFill>
                  <a:solidFill/>
                </a:uFill>
              </a:rPr>
              <a:t>You know the cost of the fee per person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and the cost of food per person. You need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to find the total cost for a family of four.</a:t>
            </a:r>
          </a:p>
        </p:txBody>
      </p:sp>
      <p:sp>
        <p:nvSpPr>
          <p:cNvPr id="221" name="Shape 221"/>
          <p:cNvSpPr/>
          <p:nvPr/>
        </p:nvSpPr>
        <p:spPr>
          <a:xfrm>
            <a:off x="533400" y="4352925"/>
            <a:ext cx="8210550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23241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Plan	</a:t>
            </a:r>
            <a:r>
              <a:rPr sz="2400">
                <a:uFill>
                  <a:solidFill/>
                </a:uFill>
              </a:rPr>
              <a:t>You can use the Distributive Property and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mental math to find the total cost for the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family of four. To find the cost mentally,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find 4($80 + $39) or 4($80) + 4($39).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9" grpId="1"/>
      <p:bldP build="whole" bldLvl="1" animBg="1" rev="0" advAuto="0" spid="221" grpId="3"/>
      <p:bldP build="whole" bldLvl="1" animBg="1" rev="0" advAuto="0" spid="22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24" name="Shape 224"/>
          <p:cNvSpPr/>
          <p:nvPr/>
        </p:nvSpPr>
        <p:spPr>
          <a:xfrm>
            <a:off x="4457700" y="771525"/>
            <a:ext cx="38608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the Distributive Property</a:t>
            </a:r>
          </a:p>
        </p:txBody>
      </p:sp>
      <p:sp>
        <p:nvSpPr>
          <p:cNvPr id="225" name="Shape 225"/>
          <p:cNvSpPr/>
          <p:nvPr>
            <p:ph type="body" idx="4294967295"/>
          </p:nvPr>
        </p:nvSpPr>
        <p:spPr>
          <a:xfrm>
            <a:off x="533400" y="1493837"/>
            <a:ext cx="8201025" cy="213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indent="0">
              <a:lnSpc>
                <a:spcPct val="90000"/>
              </a:lnSpc>
              <a:buClr>
                <a:srgbClr val="FFFFFF"/>
              </a:buClr>
              <a:buSzTx/>
              <a:buFont typeface="Arial"/>
              <a:buNone/>
              <a:tabLst>
                <a:tab pos="2298700" algn="l"/>
                <a:tab pos="2781300" algn="l"/>
              </a:tabLst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</a:t>
            </a:r>
          </a:p>
        </p:txBody>
      </p:sp>
      <p:sp>
        <p:nvSpPr>
          <p:cNvPr id="226" name="Shape 226"/>
          <p:cNvSpPr/>
          <p:nvPr/>
        </p:nvSpPr>
        <p:spPr>
          <a:xfrm>
            <a:off x="533400" y="3962400"/>
            <a:ext cx="725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16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total cost is $476.</a:t>
            </a:r>
          </a:p>
        </p:txBody>
      </p:sp>
      <p:sp>
        <p:nvSpPr>
          <p:cNvPr id="227" name="Shape 227"/>
          <p:cNvSpPr/>
          <p:nvPr/>
        </p:nvSpPr>
        <p:spPr>
          <a:xfrm>
            <a:off x="881062" y="1971675"/>
            <a:ext cx="79756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098039" indent="-20574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2387600" algn="l"/>
                <a:tab pos="49530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4</a:t>
            </a:r>
            <a:r>
              <a:rPr sz="2400">
                <a:uFill>
                  <a:solidFill/>
                </a:uFill>
              </a:rPr>
              <a:t>($80 + $39)	=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	4</a:t>
            </a:r>
            <a:r>
              <a:rPr sz="2400">
                <a:uFill>
                  <a:solidFill/>
                </a:uFill>
              </a:rPr>
              <a:t>($80) +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4</a:t>
            </a:r>
            <a:r>
              <a:rPr sz="2400">
                <a:uFill>
                  <a:solidFill/>
                </a:uFill>
              </a:rPr>
              <a:t>($39) 	Distributive Property</a:t>
            </a:r>
          </a:p>
        </p:txBody>
      </p:sp>
      <p:sp>
        <p:nvSpPr>
          <p:cNvPr id="228" name="Shape 228"/>
          <p:cNvSpPr/>
          <p:nvPr/>
        </p:nvSpPr>
        <p:spPr>
          <a:xfrm>
            <a:off x="881062" y="2660650"/>
            <a:ext cx="7112001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098039" indent="-2057400">
              <a:lnSpc>
                <a:spcPct val="90000"/>
              </a:lnSpc>
              <a:spcBef>
                <a:spcPts val="1100"/>
              </a:spcBef>
              <a:buClr>
                <a:srgbClr val="FFFFFF"/>
              </a:buClr>
              <a:buFont typeface="Arial"/>
              <a:tabLst>
                <a:tab pos="266700" algn="l"/>
                <a:tab pos="2387600" algn="l"/>
                <a:tab pos="49530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 $320 + $156	Multiply.</a:t>
            </a:r>
            <a:endParaRPr sz="2400">
              <a:uFill>
                <a:solidFill/>
              </a:uFill>
            </a:endParaRPr>
          </a:p>
          <a:p>
            <a:pPr lvl="0" marL="2098039" indent="-2057400">
              <a:lnSpc>
                <a:spcPct val="90000"/>
              </a:lnSpc>
              <a:spcBef>
                <a:spcPts val="1100"/>
              </a:spcBef>
              <a:buClr>
                <a:srgbClr val="FFFFFF"/>
              </a:buClr>
              <a:buFont typeface="Arial"/>
              <a:tabLst>
                <a:tab pos="266700" algn="l"/>
                <a:tab pos="2387600" algn="l"/>
                <a:tab pos="49530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 $476	Add.</a:t>
            </a:r>
          </a:p>
        </p:txBody>
      </p:sp>
      <p:sp>
        <p:nvSpPr>
          <p:cNvPr id="229" name="Shape 229"/>
          <p:cNvSpPr/>
          <p:nvPr/>
        </p:nvSpPr>
        <p:spPr>
          <a:xfrm>
            <a:off x="533400" y="4865687"/>
            <a:ext cx="82042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701800" algn="l"/>
                <a:tab pos="18669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Check	</a:t>
            </a:r>
            <a:r>
              <a:rPr sz="2400">
                <a:uFill>
                  <a:solidFill/>
                </a:uFill>
              </a:rPr>
              <a:t>You can check your results by evaluating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4 • 120 to get $480. The answer seems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reasonable.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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8" grpId="3"/>
      <p:bldP build="p" bldLvl="1" animBg="1" rev="0" advAuto="0" spid="225" grpId="1"/>
      <p:bldP build="whole" bldLvl="1" animBg="1" rev="0" advAuto="0" spid="226" grpId="4"/>
      <p:bldP build="whole" bldLvl="1" animBg="1" rev="0" advAuto="0" spid="229" grpId="5"/>
      <p:bldP build="whole" bldLvl="1" animBg="1" rev="0" advAuto="0" spid="22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32" name="Shape 232"/>
          <p:cNvSpPr/>
          <p:nvPr/>
        </p:nvSpPr>
        <p:spPr>
          <a:xfrm>
            <a:off x="476250" y="1285875"/>
            <a:ext cx="8032750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MOVIES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The cost of a movie ticket is $7 and the cost of a box of popcorn is $2. Write two equivalent expressions to find the total cost for a family of five to go to the movies if each member of the family gets a box of popcorn. Then find the total cost.</a:t>
            </a:r>
          </a:p>
        </p:txBody>
      </p:sp>
      <p:sp>
        <p:nvSpPr>
          <p:cNvPr id="233" name="Shape 233"/>
          <p:cNvSpPr/>
          <p:nvPr/>
        </p:nvSpPr>
        <p:spPr>
          <a:xfrm>
            <a:off x="857250" y="332422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34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857250" y="3298825"/>
            <a:ext cx="4813300" cy="2794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5($7) + 5($2); 5($7 + $2); $45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2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5($7) + 5($2); 5($7 ● $2);$40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574040" indent="-5334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3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$7 + 5($2); $7 + $10; $17 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574040" indent="-5334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3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$7 + 5($2); 5($7 + $2); $70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82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2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5"/>
      <p:bldP build="whole" bldLvl="1" animBg="1" rev="0" advAuto="0" spid="235" grpId="2"/>
      <p:bldP build="p" bldLvl="5" animBg="1" rev="0" advAuto="0" spid="236" grpId="4"/>
      <p:bldP build="whole" bldLvl="1" animBg="1" rev="0" advAuto="0" spid="232" grpId="3"/>
      <p:bldP build="whole" bldLvl="1" animBg="1" rev="0" advAuto="0" spid="23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3A</a:t>
            </a:r>
          </a:p>
        </p:txBody>
      </p:sp>
      <p:sp>
        <p:nvSpPr>
          <p:cNvPr id="239" name="Shape 23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Simplify Algebraic Expressions</a:t>
            </a:r>
          </a:p>
        </p:txBody>
      </p:sp>
      <p:sp>
        <p:nvSpPr>
          <p:cNvPr id="240" name="Shape 240"/>
          <p:cNvSpPr/>
          <p:nvPr>
            <p:ph type="body" idx="4294967295"/>
          </p:nvPr>
        </p:nvSpPr>
        <p:spPr>
          <a:xfrm>
            <a:off x="533400" y="1493837"/>
            <a:ext cx="845820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2(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+ 4)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algebraic expression. </a:t>
            </a:r>
          </a:p>
        </p:txBody>
      </p:sp>
      <p:sp>
        <p:nvSpPr>
          <p:cNvPr id="241" name="Shape 241"/>
          <p:cNvSpPr/>
          <p:nvPr/>
        </p:nvSpPr>
        <p:spPr>
          <a:xfrm>
            <a:off x="533400" y="37338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2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+ 8</a:t>
            </a:r>
          </a:p>
        </p:txBody>
      </p:sp>
      <p:sp>
        <p:nvSpPr>
          <p:cNvPr id="242" name="Shape 242"/>
          <p:cNvSpPr/>
          <p:nvPr/>
        </p:nvSpPr>
        <p:spPr>
          <a:xfrm>
            <a:off x="881062" y="2514600"/>
            <a:ext cx="71120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409700" algn="r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2</a:t>
            </a:r>
            <a:r>
              <a:rPr sz="2400">
                <a:uFill>
                  <a:solidFill/>
                </a:uFill>
              </a:rPr>
              <a:t>(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+ 4)	=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2 </a:t>
            </a:r>
            <a:r>
              <a:rPr sz="2400">
                <a:uFill>
                  <a:solidFill/>
                </a:uFill>
              </a:rPr>
              <a:t>● 4</a:t>
            </a:r>
          </a:p>
        </p:txBody>
      </p:sp>
      <p:sp>
        <p:nvSpPr>
          <p:cNvPr id="243" name="Shape 243"/>
          <p:cNvSpPr/>
          <p:nvPr/>
        </p:nvSpPr>
        <p:spPr>
          <a:xfrm>
            <a:off x="881062" y="3098800"/>
            <a:ext cx="71120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 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+ 8		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2"/>
      <p:bldP build="p" bldLvl="5" animBg="1" rev="0" advAuto="0" spid="243" grpId="3"/>
      <p:bldP build="whole" bldLvl="1" animBg="1" rev="0" advAuto="0" spid="241" grpId="4"/>
      <p:bldP build="p" bldLvl="1" animBg="1" rev="0" advAuto="0" spid="24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327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869439" indent="-182880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Chapter 3)</a:t>
            </a:r>
            <a:endParaRPr>
              <a:uFill>
                <a:solidFill/>
              </a:uFill>
            </a:endParaRPr>
          </a:p>
          <a:p>
            <a:pPr lvl="0" marL="1869439" indent="-18288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869439" indent="-182880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 marL="1869439" indent="-182880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Key Concept:  Distributive Property</a:t>
            </a:r>
            <a:endParaRPr>
              <a:uFill>
                <a:solidFill/>
              </a:uFill>
            </a:endParaRPr>
          </a:p>
          <a:p>
            <a:pPr lvl="0" marL="1869439" indent="-182880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1:  Evaluate Numerical Expressions</a:t>
            </a:r>
            <a:endParaRPr>
              <a:uFill>
                <a:solidFill/>
              </a:uFill>
            </a:endParaRPr>
          </a:p>
          <a:p>
            <a:pPr lvl="0" marL="1869439" indent="-182880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2:  Real-World Example:  Use the Distributive Property</a:t>
            </a:r>
            <a:endParaRPr>
              <a:uFill>
                <a:solidFill/>
              </a:uFill>
            </a:endParaRPr>
          </a:p>
          <a:p>
            <a:pPr lvl="0" marL="1869439" indent="-182880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Example 3:  Simplify Algebraic Expressions</a:t>
            </a:r>
            <a:endParaRPr>
              <a:uFill>
                <a:solidFill/>
              </a:uFill>
            </a:endParaRPr>
          </a:p>
          <a:p>
            <a:pPr lvl="0" marL="1869439" indent="-182880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8" invalidUrl="" action="ppaction://hlinksldjump" tgtFrame="" tooltip="" history="1" highlightClick="0" endSnd="0"/>
              </a:rPr>
              <a:t>Example 4:  Simplify Expressions with Subtraction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3B</a:t>
            </a:r>
          </a:p>
        </p:txBody>
      </p:sp>
      <p:sp>
        <p:nvSpPr>
          <p:cNvPr id="246" name="Shape 246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Simplify Algebraic Expressions</a:t>
            </a:r>
          </a:p>
        </p:txBody>
      </p:sp>
      <p:sp>
        <p:nvSpPr>
          <p:cNvPr id="247" name="Shape 247"/>
          <p:cNvSpPr/>
          <p:nvPr>
            <p:ph type="body" idx="4294967295"/>
          </p:nvPr>
        </p:nvSpPr>
        <p:spPr>
          <a:xfrm>
            <a:off x="533400" y="1493837"/>
            <a:ext cx="845820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E9332C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	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+ 3)6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algebraic expression. </a:t>
            </a:r>
          </a:p>
        </p:txBody>
      </p:sp>
      <p:sp>
        <p:nvSpPr>
          <p:cNvPr id="248" name="Shape 248"/>
          <p:cNvSpPr/>
          <p:nvPr/>
        </p:nvSpPr>
        <p:spPr>
          <a:xfrm>
            <a:off x="533400" y="37338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6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y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+ 18</a:t>
            </a:r>
          </a:p>
        </p:txBody>
      </p:sp>
      <p:sp>
        <p:nvSpPr>
          <p:cNvPr id="249" name="Shape 249"/>
          <p:cNvSpPr/>
          <p:nvPr/>
        </p:nvSpPr>
        <p:spPr>
          <a:xfrm>
            <a:off x="881062" y="2514600"/>
            <a:ext cx="71120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409700" algn="r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(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+ 3)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6</a:t>
            </a:r>
            <a:r>
              <a:rPr sz="2400">
                <a:uFill>
                  <a:solidFill/>
                </a:uFill>
              </a:rPr>
              <a:t>	= </a:t>
            </a:r>
            <a:r>
              <a:rPr i="1" sz="2400">
                <a:uFill>
                  <a:solidFill/>
                </a:uFill>
              </a:rPr>
              <a:t>y </a:t>
            </a:r>
            <a:r>
              <a:rPr sz="2400">
                <a:uFill>
                  <a:solidFill/>
                </a:uFill>
              </a:rPr>
              <a:t>●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6</a:t>
            </a:r>
            <a:r>
              <a:rPr sz="2400">
                <a:uFill>
                  <a:solidFill/>
                </a:uFill>
              </a:rPr>
              <a:t> + 3 ●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6 </a:t>
            </a:r>
          </a:p>
        </p:txBody>
      </p:sp>
      <p:sp>
        <p:nvSpPr>
          <p:cNvPr id="250" name="Shape 250"/>
          <p:cNvSpPr/>
          <p:nvPr/>
        </p:nvSpPr>
        <p:spPr>
          <a:xfrm>
            <a:off x="881062" y="3098800"/>
            <a:ext cx="71120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 6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+ 18	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4"/>
      <p:bldP build="whole" bldLvl="1" animBg="1" rev="0" advAuto="0" spid="249" grpId="2"/>
      <p:bldP build="p" bldLvl="1" animBg="1" rev="0" advAuto="0" spid="247" grpId="1"/>
      <p:bldP build="p" bldLvl="5" animBg="1" rev="0" advAuto="0" spid="250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3A</a:t>
            </a:r>
          </a:p>
        </p:txBody>
      </p:sp>
      <p:sp>
        <p:nvSpPr>
          <p:cNvPr id="253" name="Shape 253"/>
          <p:cNvSpPr/>
          <p:nvPr/>
        </p:nvSpPr>
        <p:spPr>
          <a:xfrm>
            <a:off x="476250" y="1285875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4(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+ 7)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algebraic expression.</a:t>
            </a:r>
          </a:p>
        </p:txBody>
      </p:sp>
      <p:sp>
        <p:nvSpPr>
          <p:cNvPr id="254" name="Shape 254"/>
          <p:cNvSpPr/>
          <p:nvPr/>
        </p:nvSpPr>
        <p:spPr>
          <a:xfrm>
            <a:off x="838200" y="48387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5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838200" y="2346325"/>
            <a:ext cx="2806700" cy="2794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+ 28 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574040" indent="-533400"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4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+ 11 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574040" indent="-533400"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(4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)(28)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574040" indent="-533400"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4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+ 28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82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2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2"/>
      <p:bldP build="whole" bldLvl="1" animBg="1" rev="0" advAuto="0" spid="254" grpId="5"/>
      <p:bldP build="whole" bldLvl="1" animBg="1" rev="0" advAuto="0" spid="255" grpId="1"/>
      <p:bldP build="p" bldLvl="5" animBg="1" rev="0" advAuto="0" spid="257" grpId="4"/>
      <p:bldP build="whole" bldLvl="1" animBg="1" rev="0" advAuto="0" spid="253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3B</a:t>
            </a:r>
          </a:p>
        </p:txBody>
      </p:sp>
      <p:sp>
        <p:nvSpPr>
          <p:cNvPr id="260" name="Shape 260"/>
          <p:cNvSpPr/>
          <p:nvPr/>
        </p:nvSpPr>
        <p:spPr>
          <a:xfrm>
            <a:off x="476250" y="1285875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+ 3)5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algebraic expression.</a:t>
            </a:r>
          </a:p>
        </p:txBody>
      </p:sp>
      <p:sp>
        <p:nvSpPr>
          <p:cNvPr id="261" name="Shape 261"/>
          <p:cNvSpPr/>
          <p:nvPr/>
        </p:nvSpPr>
        <p:spPr>
          <a:xfrm>
            <a:off x="838200" y="31908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2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838200" y="2346325"/>
            <a:ext cx="2806700" cy="2794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5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+ 8 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574040" indent="-533400"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5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+ 15 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574040" indent="-533400"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+ 15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574040" indent="-533400"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(5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)(15)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2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2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4" grpId="2"/>
      <p:bldP build="whole" bldLvl="1" animBg="1" rev="0" advAuto="0" spid="260" grpId="1"/>
      <p:bldP build="whole" bldLvl="1" animBg="1" rev="0" advAuto="0" spid="261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4A</a:t>
            </a:r>
          </a:p>
        </p:txBody>
      </p:sp>
      <p:sp>
        <p:nvSpPr>
          <p:cNvPr id="267" name="Shape 267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Simplify Expressions with Subtraction</a:t>
            </a:r>
          </a:p>
        </p:txBody>
      </p:sp>
      <p:sp>
        <p:nvSpPr>
          <p:cNvPr id="268" name="Shape 268"/>
          <p:cNvSpPr/>
          <p:nvPr>
            <p:ph type="body" idx="4294967295"/>
          </p:nvPr>
        </p:nvSpPr>
        <p:spPr>
          <a:xfrm>
            <a:off x="533400" y="1493837"/>
            <a:ext cx="845820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4(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2)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algebraic expression. </a:t>
            </a:r>
          </a:p>
        </p:txBody>
      </p:sp>
      <p:sp>
        <p:nvSpPr>
          <p:cNvPr id="269" name="Shape 269"/>
          <p:cNvSpPr/>
          <p:nvPr/>
        </p:nvSpPr>
        <p:spPr>
          <a:xfrm>
            <a:off x="533400" y="508476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4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8</a:t>
            </a:r>
          </a:p>
        </p:txBody>
      </p:sp>
      <p:sp>
        <p:nvSpPr>
          <p:cNvPr id="270" name="Shape 270"/>
          <p:cNvSpPr/>
          <p:nvPr/>
        </p:nvSpPr>
        <p:spPr>
          <a:xfrm>
            <a:off x="881062" y="2514600"/>
            <a:ext cx="7899401" cy="194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409700" algn="r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4(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2)	= 4[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+ (–2)</a:t>
            </a:r>
            <a:r>
              <a:rPr sz="2400">
                <a:uFill>
                  <a:solidFill/>
                </a:uFill>
              </a:rPr>
              <a:t>]	Rewrite </a:t>
            </a:r>
            <a:r>
              <a:rPr i="1" sz="2400">
                <a:uFill>
                  <a:solidFill/>
                </a:uFill>
              </a:rPr>
              <a:t>x –</a:t>
            </a:r>
            <a:r>
              <a:rPr sz="2400">
                <a:uFill>
                  <a:solidFill/>
                </a:uFill>
              </a:rPr>
              <a:t> 2 as 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(–2).</a:t>
            </a:r>
            <a:endParaRPr sz="2400">
              <a:uFill>
                <a:solidFill/>
              </a:uFill>
            </a:endParaRPr>
          </a:p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409700" algn="r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	=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4</a:t>
            </a:r>
            <a:r>
              <a:rPr i="1" sz="2400">
                <a:uFill>
                  <a:solidFill/>
                </a:uFill>
              </a:rPr>
              <a:t>x +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4</a:t>
            </a:r>
            <a:r>
              <a:rPr sz="2400">
                <a:uFill>
                  <a:solidFill/>
                </a:uFill>
              </a:rPr>
              <a:t>(–2)	Distributive Property</a:t>
            </a:r>
            <a:endParaRPr sz="2400">
              <a:uFill>
                <a:solidFill/>
              </a:uFill>
            </a:endParaRPr>
          </a:p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409700" algn="r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	= 4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(–8)</a:t>
            </a:r>
            <a:r>
              <a:rPr sz="2400">
                <a:uFill>
                  <a:solidFill/>
                </a:uFill>
              </a:rPr>
              <a:t>	Simplify.</a:t>
            </a:r>
            <a:endParaRPr sz="2400">
              <a:uFill>
                <a:solidFill/>
              </a:uFill>
            </a:endParaRPr>
          </a:p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409700" algn="r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	= 4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8</a:t>
            </a:r>
            <a:r>
              <a:rPr sz="2400">
                <a:uFill>
                  <a:solidFill/>
                </a:uFill>
              </a:rPr>
              <a:t>		Definition of subtraction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8" grpId="1"/>
      <p:bldP build="p" bldLvl="5" animBg="1" rev="0" advAuto="0" spid="270" grpId="2"/>
      <p:bldP build="whole" bldLvl="1" animBg="1" rev="0" advAuto="0" spid="269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4B</a:t>
            </a:r>
          </a:p>
        </p:txBody>
      </p:sp>
      <p:sp>
        <p:nvSpPr>
          <p:cNvPr id="273" name="Shape 27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Simplify Expressions with Subtraction</a:t>
            </a:r>
          </a:p>
        </p:txBody>
      </p:sp>
      <p:sp>
        <p:nvSpPr>
          <p:cNvPr id="274" name="Shape 274"/>
          <p:cNvSpPr/>
          <p:nvPr>
            <p:ph type="body" idx="4294967295"/>
          </p:nvPr>
        </p:nvSpPr>
        <p:spPr>
          <a:xfrm>
            <a:off x="533400" y="1493837"/>
            <a:ext cx="845820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–2(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3)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algebraic expression. </a:t>
            </a:r>
          </a:p>
        </p:txBody>
      </p:sp>
      <p:sp>
        <p:nvSpPr>
          <p:cNvPr id="275" name="Shape 275"/>
          <p:cNvSpPr/>
          <p:nvPr/>
        </p:nvSpPr>
        <p:spPr>
          <a:xfrm>
            <a:off x="533400" y="508476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–2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n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+ 6</a:t>
            </a:r>
          </a:p>
        </p:txBody>
      </p:sp>
      <p:sp>
        <p:nvSpPr>
          <p:cNvPr id="276" name="Shape 276"/>
          <p:cNvSpPr/>
          <p:nvPr/>
        </p:nvSpPr>
        <p:spPr>
          <a:xfrm>
            <a:off x="881062" y="2514600"/>
            <a:ext cx="7899401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409700" algn="r"/>
                <a:tab pos="18669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–2(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– 3)	= –2[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n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+ (–3)</a:t>
            </a:r>
            <a:r>
              <a:rPr sz="2400">
                <a:uFill>
                  <a:solidFill/>
                </a:uFill>
              </a:rPr>
              <a:t>]	Rewrite 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– 3 as 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+ (–3).</a:t>
            </a:r>
            <a:endParaRPr sz="2400">
              <a:uFill>
                <a:solidFill/>
              </a:uFill>
            </a:endParaRPr>
          </a:p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409700" algn="r"/>
                <a:tab pos="18669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	= –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2</a:t>
            </a:r>
            <a:r>
              <a:rPr i="1" sz="2400">
                <a:uFill>
                  <a:solidFill/>
                </a:uFill>
              </a:rPr>
              <a:t>n +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(–2)</a:t>
            </a:r>
            <a:r>
              <a:rPr sz="2400">
                <a:uFill>
                  <a:solidFill/>
                </a:uFill>
              </a:rPr>
              <a:t>(–3)	Distributive Property</a:t>
            </a:r>
            <a:endParaRPr sz="2400">
              <a:uFill>
                <a:solidFill/>
              </a:uFill>
            </a:endParaRPr>
          </a:p>
          <a:p>
            <a:pPr lvl="0" marL="1526539" indent="-148590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66700" algn="l"/>
                <a:tab pos="1409700" algn="r"/>
                <a:tab pos="18669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	= –2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+ 6	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6" grpId="2"/>
      <p:bldP build="whole" bldLvl="1" animBg="1" rev="0" advAuto="0" spid="275" grpId="3"/>
      <p:bldP build="p" bldLvl="1" animBg="1" rev="0" advAuto="0" spid="27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4A</a:t>
            </a:r>
          </a:p>
        </p:txBody>
      </p:sp>
      <p:sp>
        <p:nvSpPr>
          <p:cNvPr id="279" name="Shape 279"/>
          <p:cNvSpPr/>
          <p:nvPr/>
        </p:nvSpPr>
        <p:spPr>
          <a:xfrm>
            <a:off x="476250" y="1285875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2(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9)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algebraic expression.</a:t>
            </a:r>
          </a:p>
        </p:txBody>
      </p:sp>
      <p:sp>
        <p:nvSpPr>
          <p:cNvPr id="280" name="Shape 280"/>
          <p:cNvSpPr/>
          <p:nvPr/>
        </p:nvSpPr>
        <p:spPr>
          <a:xfrm>
            <a:off x="857250" y="31146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81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857250" y="2260600"/>
            <a:ext cx="2806700" cy="2794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2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+ 18 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2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– 18 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–36</a:t>
            </a:r>
            <a:r>
              <a:rPr b="1" i="1" sz="2400">
                <a:uFill>
                  <a:solidFill/>
                </a:uFill>
              </a:rPr>
              <a:t>a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2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– 7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82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2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3" grpId="4"/>
      <p:bldP build="whole" bldLvl="1" animBg="1" rev="0" advAuto="0" spid="282" grpId="2"/>
      <p:bldP build="whole" bldLvl="1" animBg="1" rev="0" advAuto="0" spid="281" grpId="1"/>
      <p:bldP build="whole" bldLvl="1" animBg="1" rev="0" advAuto="0" spid="279" grpId="3"/>
      <p:bldP build="whole" bldLvl="1" animBg="1" rev="0" advAuto="0" spid="280" grpId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4B</a:t>
            </a:r>
          </a:p>
        </p:txBody>
      </p:sp>
      <p:sp>
        <p:nvSpPr>
          <p:cNvPr id="286" name="Shape 286"/>
          <p:cNvSpPr/>
          <p:nvPr/>
        </p:nvSpPr>
        <p:spPr>
          <a:xfrm>
            <a:off x="476250" y="1285875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Use the Distributive Property to write –7(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3)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as an equivalent algebraic expression.</a:t>
            </a:r>
          </a:p>
        </p:txBody>
      </p:sp>
      <p:sp>
        <p:nvSpPr>
          <p:cNvPr id="287" name="Shape 287"/>
          <p:cNvSpPr/>
          <p:nvPr/>
        </p:nvSpPr>
        <p:spPr>
          <a:xfrm>
            <a:off x="847725" y="39433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88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838200" y="2276475"/>
            <a:ext cx="2806700" cy="2794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–7</a:t>
            </a:r>
            <a:r>
              <a:rPr b="1" i="1" sz="2400">
                <a:uFill>
                  <a:solidFill/>
                </a:uFill>
              </a:rPr>
              <a:t>b</a:t>
            </a:r>
            <a:r>
              <a:rPr b="1" sz="2400">
                <a:uFill>
                  <a:solidFill/>
                </a:uFill>
              </a:rPr>
              <a:t> – 10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–147</a:t>
            </a:r>
            <a:r>
              <a:rPr b="1" i="1" sz="2400">
                <a:uFill>
                  <a:solidFill/>
                </a:uFill>
              </a:rPr>
              <a:t>b</a:t>
            </a:r>
            <a:r>
              <a:rPr b="1" sz="2400">
                <a:uFill>
                  <a:solidFill/>
                </a:uFill>
              </a:rPr>
              <a:t> 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–7</a:t>
            </a:r>
            <a:r>
              <a:rPr b="1" i="1" sz="2400">
                <a:uFill>
                  <a:solidFill/>
                </a:uFill>
              </a:rPr>
              <a:t>b</a:t>
            </a:r>
            <a:r>
              <a:rPr b="1" sz="2400">
                <a:uFill>
                  <a:solidFill/>
                </a:uFill>
              </a:rPr>
              <a:t> + 21</a:t>
            </a:r>
            <a:br>
              <a:rPr b="1" sz="2400">
                <a:uFill>
                  <a:solidFill/>
                </a:uFill>
              </a:rPr>
            </a:br>
            <a:endParaRPr b="1" sz="2400">
              <a:uFill>
                <a:solidFill/>
              </a:uFill>
            </a:endParaRPr>
          </a:p>
          <a:p>
            <a:pPr lvl="0" marL="751840" indent="-711200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400">
                <a:uFill>
                  <a:solidFill/>
                </a:uFill>
              </a:rPr>
              <a:t>–7</a:t>
            </a:r>
            <a:r>
              <a:rPr b="1" i="1" sz="2400">
                <a:uFill>
                  <a:solidFill/>
                </a:uFill>
              </a:rPr>
              <a:t>b</a:t>
            </a:r>
            <a:r>
              <a:rPr b="1" sz="2400">
                <a:uFill>
                  <a:solidFill/>
                </a:uFill>
              </a:rPr>
              <a:t> – 21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2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2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  <p:bldP build="whole" bldLvl="1" animBg="1" rev="0" advAuto="0" spid="287" grpId="3"/>
      <p:bldP build="p" bldLvl="5" animBg="1" rev="0" advAuto="0" spid="290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533400" y="4343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6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4-1-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6325" y="1485900"/>
            <a:ext cx="3436938" cy="795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 120"/>
          <p:cNvGrpSpPr/>
          <p:nvPr/>
        </p:nvGrpSpPr>
        <p:grpSpPr>
          <a:xfrm>
            <a:off x="1066800" y="2400300"/>
            <a:ext cx="2806700" cy="2868613"/>
            <a:chOff x="0" y="0"/>
            <a:chExt cx="2806700" cy="2868612"/>
          </a:xfrm>
        </p:grpSpPr>
        <p:sp>
          <p:nvSpPr>
            <p:cNvPr id="118" name="Shape 118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3.83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3.38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3.375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3.3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828675" y="2867025"/>
              <a:ext cx="257175" cy="158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2"/>
      <p:bldP build="whole" bldLvl="1" animBg="1" rev="0" advAuto="0" spid="115" grpId="4"/>
      <p:bldP build="whole" bldLvl="1" animBg="1" rev="0" advAuto="0" spid="120" grpId="3"/>
      <p:bldP build="whole" bldLvl="1" animBg="1" rev="0" advAuto="0" spid="1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3" name="Shape 123"/>
          <p:cNvSpPr/>
          <p:nvPr/>
        </p:nvSpPr>
        <p:spPr>
          <a:xfrm>
            <a:off x="685800" y="16573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Write –0.05 as a fraction in simplest form.</a:t>
            </a:r>
          </a:p>
        </p:txBody>
      </p:sp>
      <p:sp>
        <p:nvSpPr>
          <p:cNvPr id="124" name="Shape 124"/>
          <p:cNvSpPr/>
          <p:nvPr/>
        </p:nvSpPr>
        <p:spPr>
          <a:xfrm>
            <a:off x="533400" y="24765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5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Group 131"/>
          <p:cNvGrpSpPr/>
          <p:nvPr/>
        </p:nvGrpSpPr>
        <p:grpSpPr>
          <a:xfrm>
            <a:off x="1066800" y="2211387"/>
            <a:ext cx="2806700" cy="3608388"/>
            <a:chOff x="0" y="0"/>
            <a:chExt cx="2806700" cy="3608387"/>
          </a:xfrm>
        </p:grpSpPr>
        <p:sp>
          <p:nvSpPr>
            <p:cNvPr id="126" name="Shape 126"/>
            <p:cNvSpPr/>
            <p:nvPr/>
          </p:nvSpPr>
          <p:spPr>
            <a:xfrm>
              <a:off x="0" y="188912"/>
              <a:ext cx="2806700" cy="2295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27" name="4-1-2.png"/>
            <p:cNvPicPr/>
            <p:nvPr/>
          </p:nvPicPr>
          <p:blipFill>
            <a:blip r:embed="rId3">
              <a:extLst/>
            </a:blip>
            <a:srcRect l="0" t="0" r="0" b="74748"/>
            <a:stretch>
              <a:fillRect/>
            </a:stretch>
          </p:blipFill>
          <p:spPr>
            <a:xfrm>
              <a:off x="638175" y="0"/>
              <a:ext cx="695325" cy="836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4-1-2.png"/>
            <p:cNvPicPr/>
            <p:nvPr/>
          </p:nvPicPr>
          <p:blipFill>
            <a:blip r:embed="rId3">
              <a:extLst/>
            </a:blip>
            <a:srcRect l="0" t="23861" r="0" b="50024"/>
            <a:stretch>
              <a:fillRect/>
            </a:stretch>
          </p:blipFill>
          <p:spPr>
            <a:xfrm>
              <a:off x="638175" y="876300"/>
              <a:ext cx="695325" cy="865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4-1-2.png"/>
            <p:cNvPicPr/>
            <p:nvPr/>
          </p:nvPicPr>
          <p:blipFill>
            <a:blip r:embed="rId3">
              <a:extLst/>
            </a:blip>
            <a:srcRect l="0" t="50024" r="0" b="24723"/>
            <a:stretch>
              <a:fillRect/>
            </a:stretch>
          </p:blipFill>
          <p:spPr>
            <a:xfrm>
              <a:off x="638175" y="1847850"/>
              <a:ext cx="695325" cy="836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4-1-2.png"/>
            <p:cNvPicPr/>
            <p:nvPr/>
          </p:nvPicPr>
          <p:blipFill>
            <a:blip r:embed="rId3">
              <a:extLst/>
            </a:blip>
            <a:srcRect l="0" t="74748" r="0" b="0"/>
            <a:stretch>
              <a:fillRect/>
            </a:stretch>
          </p:blipFill>
          <p:spPr>
            <a:xfrm>
              <a:off x="638175" y="2771775"/>
              <a:ext cx="695325" cy="836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31" grpId="3"/>
      <p:bldP build="whole" bldLvl="1" animBg="1" rev="0" advAuto="0" spid="123" grpId="2"/>
      <p:bldP build="whole" bldLvl="1" animBg="1" rev="0" advAuto="0" spid="124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5"/>
          <p:cNvGrpSpPr/>
          <p:nvPr/>
        </p:nvGrpSpPr>
        <p:grpSpPr>
          <a:xfrm>
            <a:off x="1066800" y="2463800"/>
            <a:ext cx="2806700" cy="3717926"/>
            <a:chOff x="0" y="0"/>
            <a:chExt cx="2806700" cy="3717925"/>
          </a:xfrm>
        </p:grpSpPr>
        <p:sp>
          <p:nvSpPr>
            <p:cNvPr id="133" name="Shape 133"/>
            <p:cNvSpPr/>
            <p:nvPr/>
          </p:nvSpPr>
          <p:spPr>
            <a:xfrm>
              <a:off x="0" y="174625"/>
              <a:ext cx="2806700" cy="2370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34" name="4-1-3redo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8650" y="0"/>
              <a:ext cx="1014413" cy="37179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6" name="Shape 13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37" name="Shape 137"/>
          <p:cNvSpPr/>
          <p:nvPr/>
        </p:nvSpPr>
        <p:spPr>
          <a:xfrm>
            <a:off x="533400" y="3687762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8" name="5Min Num_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4-1-3.png"/>
          <p:cNvPicPr/>
          <p:nvPr/>
        </p:nvPicPr>
        <p:blipFill>
          <a:blip r:embed="rId4">
            <a:extLst/>
          </a:blip>
          <a:srcRect l="0" t="0" r="0" b="80503"/>
          <a:stretch>
            <a:fillRect/>
          </a:stretch>
        </p:blipFill>
        <p:spPr>
          <a:xfrm>
            <a:off x="1076325" y="1476375"/>
            <a:ext cx="2138363" cy="809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3"/>
      <p:bldP build="whole" bldLvl="1" animBg="1" rev="0" advAuto="0" spid="138" grpId="1"/>
      <p:bldP build="whole" bldLvl="1" animBg="1" rev="0" advAuto="0" spid="139" grpId="2"/>
      <p:bldP build="whole" bldLvl="1" animBg="1" rev="0" advAuto="0" spid="13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1066800" y="2476500"/>
            <a:ext cx="2806700" cy="3717926"/>
            <a:chOff x="0" y="0"/>
            <a:chExt cx="2806700" cy="3717925"/>
          </a:xfrm>
        </p:grpSpPr>
        <p:sp>
          <p:nvSpPr>
            <p:cNvPr id="141" name="Shape 141"/>
            <p:cNvSpPr/>
            <p:nvPr/>
          </p:nvSpPr>
          <p:spPr>
            <a:xfrm>
              <a:off x="0" y="195262"/>
              <a:ext cx="2806700" cy="2349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4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4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4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4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42" name="4-1-4redo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8175" y="0"/>
              <a:ext cx="1014413" cy="37179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4" name="4-1-4.png"/>
          <p:cNvPicPr/>
          <p:nvPr/>
        </p:nvPicPr>
        <p:blipFill>
          <a:blip r:embed="rId3">
            <a:extLst/>
          </a:blip>
          <a:srcRect l="0" t="0" r="0" b="80276"/>
          <a:stretch>
            <a:fillRect/>
          </a:stretch>
        </p:blipFill>
        <p:spPr>
          <a:xfrm>
            <a:off x="1076325" y="1466850"/>
            <a:ext cx="2505075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46" name="Shape 146"/>
          <p:cNvSpPr/>
          <p:nvPr/>
        </p:nvSpPr>
        <p:spPr>
          <a:xfrm>
            <a:off x="533400" y="56403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7" name="5Min Num_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2"/>
      <p:bldP build="whole" bldLvl="1" animBg="1" rev="0" advAuto="0" spid="147" grpId="1"/>
      <p:bldP build="whole" bldLvl="1" animBg="1" rev="0" advAuto="0" spid="146" grpId="4"/>
      <p:bldP build="whole" bldLvl="1" animBg="1" rev="0" advAuto="0" spid="14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-1-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675" y="1466850"/>
            <a:ext cx="7404100" cy="172878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51" name="Shape 151"/>
          <p:cNvSpPr/>
          <p:nvPr/>
        </p:nvSpPr>
        <p:spPr>
          <a:xfrm>
            <a:off x="1066800" y="3690937"/>
            <a:ext cx="45974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boys 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girls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The fractions are equal.</a:t>
            </a:r>
          </a:p>
        </p:txBody>
      </p:sp>
      <p:sp>
        <p:nvSpPr>
          <p:cNvPr id="152" name="Shape 152"/>
          <p:cNvSpPr/>
          <p:nvPr/>
        </p:nvSpPr>
        <p:spPr>
          <a:xfrm>
            <a:off x="533400" y="375443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3" name="5Min Num_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4"/>
      <p:bldP build="whole" bldLvl="1" animBg="1" rev="0" advAuto="0" spid="153" grpId="1"/>
      <p:bldP build="whole" bldLvl="1" animBg="1" rev="0" advAuto="0" spid="149" grpId="2"/>
      <p:bldP build="whole" bldLvl="1" animBg="1" rev="0" advAuto="0" spid="15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56" name="Shape 156"/>
          <p:cNvSpPr/>
          <p:nvPr/>
        </p:nvSpPr>
        <p:spPr>
          <a:xfrm>
            <a:off x="533400" y="4830762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7" name="4-1-6.png"/>
          <p:cNvPicPr/>
          <p:nvPr/>
        </p:nvPicPr>
        <p:blipFill>
          <a:blip r:embed="rId2">
            <a:extLst/>
          </a:blip>
          <a:srcRect l="0" t="0" r="0" b="53981"/>
          <a:stretch>
            <a:fillRect/>
          </a:stretch>
        </p:blipFill>
        <p:spPr>
          <a:xfrm>
            <a:off x="1082675" y="1504950"/>
            <a:ext cx="7267575" cy="20939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" name="Group 162"/>
          <p:cNvGrpSpPr/>
          <p:nvPr/>
        </p:nvGrpSpPr>
        <p:grpSpPr>
          <a:xfrm>
            <a:off x="1066800" y="3605212"/>
            <a:ext cx="5102225" cy="1771651"/>
            <a:chOff x="0" y="0"/>
            <a:chExt cx="5102225" cy="1771650"/>
          </a:xfrm>
        </p:grpSpPr>
        <p:sp>
          <p:nvSpPr>
            <p:cNvPr id="158" name="Shape 158"/>
            <p:cNvSpPr/>
            <p:nvPr/>
          </p:nvSpPr>
          <p:spPr>
            <a:xfrm>
              <a:off x="0" y="212725"/>
              <a:ext cx="5054600" cy="10634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650240" indent="-6096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tabLst>
                  <a:tab pos="27813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sz="2400">
                  <a:uFill>
                    <a:solidFill/>
                  </a:uFill>
                </a:rPr>
                <a:t>	2 yards	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endPara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endParaRPr>
            </a:p>
            <a:p>
              <a:pPr lvl="0" marL="650240" indent="-6096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tabLst>
                  <a:tab pos="27813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		D.</a:t>
              </a:r>
            </a:p>
          </p:txBody>
        </p:sp>
        <p:pic>
          <p:nvPicPr>
            <p:cNvPr id="159" name="4-1-6.png"/>
            <p:cNvPicPr/>
            <p:nvPr/>
          </p:nvPicPr>
          <p:blipFill>
            <a:blip r:embed="rId2">
              <a:extLst/>
            </a:blip>
            <a:srcRect l="0" t="46105" r="77667" b="35929"/>
            <a:stretch>
              <a:fillRect/>
            </a:stretch>
          </p:blipFill>
          <p:spPr>
            <a:xfrm>
              <a:off x="3438525" y="0"/>
              <a:ext cx="1635125" cy="823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4-1-6.png"/>
            <p:cNvPicPr/>
            <p:nvPr/>
          </p:nvPicPr>
          <p:blipFill>
            <a:blip r:embed="rId2">
              <a:extLst/>
            </a:blip>
            <a:srcRect l="0" t="63966" r="78057" b="17445"/>
            <a:stretch>
              <a:fillRect/>
            </a:stretch>
          </p:blipFill>
          <p:spPr>
            <a:xfrm>
              <a:off x="641350" y="919162"/>
              <a:ext cx="1606550" cy="852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4-1-6.png"/>
            <p:cNvPicPr/>
            <p:nvPr/>
          </p:nvPicPr>
          <p:blipFill>
            <a:blip r:embed="rId2">
              <a:extLst/>
            </a:blip>
            <a:srcRect l="0" t="82035" r="77276" b="0"/>
            <a:stretch>
              <a:fillRect/>
            </a:stretch>
          </p:blipFill>
          <p:spPr>
            <a:xfrm>
              <a:off x="3438525" y="904875"/>
              <a:ext cx="1663700" cy="823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3" name="Std Test Pra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5Min Num_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whole" bldLvl="1" animBg="1" rev="0" advAuto="0" spid="163" grpId="1"/>
      <p:bldP build="whole" bldLvl="1" animBg="1" rev="0" advAuto="0" spid="156" grpId="5"/>
      <p:bldP build="whole" bldLvl="1" animBg="1" rev="0" advAuto="0" spid="162" grpId="4"/>
      <p:bldP build="whole" bldLvl="1" animBg="1" rev="0" advAuto="0" spid="15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67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812800" y="1828800"/>
            <a:ext cx="7632700" cy="12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You have already evaluated numerical expressions using addition and multiplication.</a:t>
            </a:r>
            <a:br>
              <a:rPr sz="2800">
                <a:uFill>
                  <a:solidFill/>
                </a:uFill>
              </a:rPr>
            </a:br>
          </a:p>
        </p:txBody>
      </p:sp>
      <p:pic>
        <p:nvPicPr>
          <p:cNvPr id="169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812800" y="405765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Use the Distributive Property to write equivalent numerical expressions</a:t>
            </a:r>
          </a:p>
        </p:txBody>
      </p:sp>
      <p:sp>
        <p:nvSpPr>
          <p:cNvPr id="171" name="Shape 171"/>
          <p:cNvSpPr/>
          <p:nvPr/>
        </p:nvSpPr>
        <p:spPr>
          <a:xfrm>
            <a:off x="812800" y="508635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Use the Distributive Property to write equivalent algebraic expressions.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whole" bldLvl="1" animBg="1" rev="0" advAuto="0" spid="170" grpId="4"/>
      <p:bldP build="whole" bldLvl="1" animBg="1" rev="0" advAuto="0" spid="169" grpId="3"/>
      <p:bldP build="p" bldLvl="5" animBg="1" rev="0" advAuto="0" spid="171" grpId="5"/>
      <p:bldP build="whole" bldLvl="1" animBg="1" rev="0" advAuto="0" spid="16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